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7" r:id="rId3"/>
    <p:sldId id="256" r:id="rId4"/>
    <p:sldId id="277" r:id="rId5"/>
    <p:sldId id="286" r:id="rId6"/>
    <p:sldId id="289" r:id="rId7"/>
    <p:sldId id="290" r:id="rId8"/>
    <p:sldId id="284" r:id="rId9"/>
    <p:sldId id="285" r:id="rId10"/>
    <p:sldId id="283" r:id="rId11"/>
    <p:sldId id="287" r:id="rId12"/>
    <p:sldId id="288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238" autoAdjust="0"/>
  </p:normalViewPr>
  <p:slideViewPr>
    <p:cSldViewPr>
      <p:cViewPr varScale="1">
        <p:scale>
          <a:sx n="79" d="100"/>
          <a:sy n="79" d="100"/>
        </p:scale>
        <p:origin x="183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64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 What</a:t>
            </a:r>
            <a:r>
              <a:rPr lang="en-US" baseline="0" dirty="0"/>
              <a:t> “mash-up”</a:t>
            </a:r>
          </a:p>
          <a:p>
            <a:r>
              <a:rPr lang="en-US" baseline="0" dirty="0" err="1"/>
              <a:t>Jquiry</a:t>
            </a:r>
            <a:r>
              <a:rPr lang="en-US" baseline="0" dirty="0"/>
              <a:t> leaflet,  google,  and a few other programs</a:t>
            </a:r>
          </a:p>
          <a:p>
            <a:r>
              <a:rPr lang="en-US" baseline="0" dirty="0"/>
              <a:t>Carto builders already programed to be other technology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30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Anything</a:t>
            </a:r>
            <a:r>
              <a:rPr lang="en-US" baseline="0" dirty="0"/>
              <a:t> else to add?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Ton of examples </a:t>
            </a:r>
          </a:p>
          <a:p>
            <a:endParaRPr lang="en-US" baseline="0" dirty="0"/>
          </a:p>
          <a:p>
            <a:r>
              <a:rPr lang="en-US" baseline="0" dirty="0"/>
              <a:t>Show our example.</a:t>
            </a:r>
          </a:p>
          <a:p>
            <a:endParaRPr lang="en-US" baseline="0" dirty="0"/>
          </a:p>
          <a:p>
            <a:r>
              <a:rPr lang="en-US" baseline="0" dirty="0"/>
              <a:t>Questions?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Clicks – Slide 1 and Graphic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Float in</a:t>
            </a:r>
          </a:p>
          <a:p>
            <a:pPr>
              <a:lnSpc>
                <a:spcPct val="200000"/>
              </a:lnSpc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lnSpc>
                <a:spcPct val="200000"/>
              </a:lnSpc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Mapping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visualization TOOL</a:t>
            </a:r>
          </a:p>
          <a:p>
            <a:pPr lvl="1">
              <a:lnSpc>
                <a:spcPct val="200000"/>
              </a:lnSpc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base,  Software as a Service</a:t>
            </a:r>
          </a:p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use their company plat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 and build from it  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some limits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</a:p>
          <a:p>
            <a:pPr lvl="1">
              <a:lnSpc>
                <a:spcPct val="100000"/>
              </a:lnSpc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code to your liking because it is OPEN SOURCE!! </a:t>
            </a:r>
          </a:p>
          <a:p>
            <a:pPr lvl="1">
              <a:lnSpc>
                <a:spcPct val="200000"/>
              </a:lnSpc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most SAAS,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Freemium meaning some features are free, but pay based on a service tier.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lnSpc>
                <a:spcPct val="200000"/>
              </a:lnSpc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Offices in Spain and UK and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0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We discovered CARTO</a:t>
            </a:r>
            <a:r>
              <a:rPr lang="en-US" baseline="0" dirty="0"/>
              <a:t> </a:t>
            </a:r>
            <a:r>
              <a:rPr lang="en-US" dirty="0"/>
              <a:t>utilizes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u="sng" baseline="0" dirty="0"/>
              <a:t>Library</a:t>
            </a:r>
            <a:r>
              <a:rPr lang="en-US" baseline="0" dirty="0"/>
              <a:t>  </a:t>
            </a:r>
            <a:r>
              <a:rPr lang="en-US" u="sng" baseline="0" dirty="0"/>
              <a:t>Data/Tile Creation  </a:t>
            </a:r>
            <a:r>
              <a:rPr lang="en-US" baseline="0" dirty="0"/>
              <a:t>and  </a:t>
            </a:r>
            <a:r>
              <a:rPr lang="en-US" u="sng" baseline="0" dirty="0"/>
              <a:t>Application Program Interface (API)</a:t>
            </a:r>
          </a:p>
          <a:p>
            <a:pPr>
              <a:lnSpc>
                <a:spcPct val="200000"/>
              </a:lnSpc>
            </a:pPr>
            <a:endParaRPr lang="en-US" baseline="0" dirty="0"/>
          </a:p>
          <a:p>
            <a:pPr>
              <a:lnSpc>
                <a:spcPct val="200000"/>
              </a:lnSpc>
            </a:pPr>
            <a:r>
              <a:rPr lang="en-US" baseline="0" dirty="0"/>
              <a:t>to accommodate every need.</a:t>
            </a:r>
          </a:p>
          <a:p>
            <a:pPr>
              <a:lnSpc>
                <a:spcPct val="200000"/>
              </a:lnSpc>
            </a:pPr>
            <a:endParaRPr lang="en-US" baseline="0" dirty="0"/>
          </a:p>
          <a:p>
            <a:pPr>
              <a:lnSpc>
                <a:spcPct val="200000"/>
              </a:lnSpc>
            </a:pPr>
            <a:r>
              <a:rPr lang="en-US" baseline="0" dirty="0"/>
              <a:t>TITLE: BASE MAPS GOOGLE or </a:t>
            </a:r>
            <a:r>
              <a:rPr lang="en-US" baseline="0" dirty="0" smtClean="0"/>
              <a:t>LEAFLIT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7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One example of many.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Carto Builder tool-Basic web based allows you to pull data form multiple sources and link to other types of drives and applications.</a:t>
            </a:r>
            <a:r>
              <a:rPr lang="en-US" baseline="0" dirty="0"/>
              <a:t> (live) </a:t>
            </a:r>
            <a:r>
              <a:rPr lang="en-US" dirty="0"/>
              <a:t>platform to</a:t>
            </a:r>
            <a:r>
              <a:rPr lang="en-US" baseline="0" dirty="0"/>
              <a:t> utilize provides basic functions and analytics similar Google, ESRI, Leaflet etc.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WGS </a:t>
            </a:r>
            <a:r>
              <a:rPr lang="en-US" dirty="0"/>
              <a:t>84 projection </a:t>
            </a:r>
          </a:p>
          <a:p>
            <a:endParaRPr lang="en-US" dirty="0"/>
          </a:p>
          <a:p>
            <a:r>
              <a:rPr lang="en-US" dirty="0"/>
              <a:t>Carto engine and enterprise are more advanced products with more tools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</a:t>
            </a:r>
            <a:r>
              <a:rPr lang="en-US" dirty="0" smtClean="0"/>
              <a:t>5</a:t>
            </a:r>
            <a:r>
              <a:rPr lang="en-US" baseline="0" dirty="0" smtClean="0"/>
              <a:t>The usual suspects of web programing languages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HTML, CSS, JAVASCRIPT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How much documentation?</a:t>
            </a:r>
          </a:p>
          <a:p>
            <a:endParaRPr lang="en-US" baseline="0" dirty="0"/>
          </a:p>
          <a:p>
            <a:r>
              <a:rPr lang="en-US" baseline="0" dirty="0"/>
              <a:t>It’s open source, so you can expect a lot to build a dynamic geospatial datasets and scalable maps for your own custom application</a:t>
            </a:r>
          </a:p>
          <a:p>
            <a:endParaRPr lang="en-US" baseline="0" dirty="0"/>
          </a:p>
          <a:p>
            <a:r>
              <a:rPr lang="en-US" b="0" dirty="0"/>
              <a:t>CARTO .</a:t>
            </a:r>
            <a:r>
              <a:rPr lang="en-US" b="0" dirty="0" err="1"/>
              <a:t>js</a:t>
            </a:r>
            <a:endParaRPr lang="en-US" b="0" dirty="0"/>
          </a:p>
          <a:p>
            <a:r>
              <a:rPr lang="en-US" b="0" dirty="0"/>
              <a:t>SQL API</a:t>
            </a:r>
          </a:p>
          <a:p>
            <a:r>
              <a:rPr lang="en-US" b="0" dirty="0"/>
              <a:t>Maps API</a:t>
            </a:r>
          </a:p>
          <a:p>
            <a:r>
              <a:rPr lang="en-US" b="0" dirty="0"/>
              <a:t>Import API</a:t>
            </a:r>
          </a:p>
          <a:p>
            <a:r>
              <a:rPr lang="en-US" dirty="0"/>
              <a:t>Data Service API</a:t>
            </a:r>
          </a:p>
          <a:p>
            <a:r>
              <a:rPr lang="en-US" dirty="0"/>
              <a:t>Data Observatory API</a:t>
            </a:r>
          </a:p>
          <a:p>
            <a:r>
              <a:rPr lang="en-US" dirty="0"/>
              <a:t>Carto CSS</a:t>
            </a:r>
          </a:p>
          <a:p>
            <a:r>
              <a:rPr lang="en-US" dirty="0"/>
              <a:t>Torque.JS</a:t>
            </a:r>
          </a:p>
          <a:p>
            <a:r>
              <a:rPr lang="en-US" dirty="0"/>
              <a:t>Mobile SDK</a:t>
            </a:r>
          </a:p>
          <a:p>
            <a:r>
              <a:rPr lang="en-US" dirty="0"/>
              <a:t>Guides</a:t>
            </a:r>
          </a:p>
          <a:p>
            <a:r>
              <a:rPr lang="en-US" dirty="0"/>
              <a:t>Carto Enterprise</a:t>
            </a:r>
          </a:p>
          <a:p>
            <a:r>
              <a:rPr lang="en-US" dirty="0"/>
              <a:t>Carto Editor FAQ</a:t>
            </a:r>
          </a:p>
          <a:p>
            <a:r>
              <a:rPr lang="en-US" dirty="0"/>
              <a:t>Tips and Tricks</a:t>
            </a:r>
          </a:p>
          <a:p>
            <a:r>
              <a:rPr lang="en-US" dirty="0"/>
              <a:t>CACRTO</a:t>
            </a:r>
            <a:r>
              <a:rPr lang="en-US" baseline="0" dirty="0"/>
              <a:t> Editor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What type of Functionality is included (refer to U of Wisconsin study)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baseline="0" dirty="0"/>
              <a:t>Anyone Can Use Carto”</a:t>
            </a:r>
          </a:p>
          <a:p>
            <a:endParaRPr lang="en-US" baseline="0" dirty="0"/>
          </a:p>
          <a:p>
            <a:r>
              <a:rPr lang="en-US" baseline="0" dirty="0"/>
              <a:t>Drag and drop shapefile, </a:t>
            </a:r>
            <a:r>
              <a:rPr lang="en-US" baseline="0" dirty="0" err="1"/>
              <a:t>geojSON</a:t>
            </a:r>
            <a:r>
              <a:rPr lang="en-US" baseline="0" dirty="0"/>
              <a:t> or CSV right into the page</a:t>
            </a:r>
          </a:p>
          <a:p>
            <a:endParaRPr lang="en-US" baseline="0" dirty="0"/>
          </a:p>
          <a:p>
            <a:r>
              <a:rPr lang="en-US" baseline="0" dirty="0"/>
              <a:t>Sync data feature-real time data National Weather Service,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Export/Import</a:t>
            </a:r>
          </a:p>
          <a:p>
            <a:r>
              <a:rPr lang="en-US" baseline="0" dirty="0"/>
              <a:t>Map vs. Imagery</a:t>
            </a:r>
          </a:p>
          <a:p>
            <a:r>
              <a:rPr lang="en-US" baseline="0" dirty="0"/>
              <a:t>Basemap styling</a:t>
            </a:r>
          </a:p>
          <a:p>
            <a:r>
              <a:rPr lang="en-US" baseline="0" dirty="0"/>
              <a:t>Tile rendering</a:t>
            </a:r>
          </a:p>
          <a:p>
            <a:r>
              <a:rPr lang="en-US" baseline="0" dirty="0"/>
              <a:t>Vector overlays</a:t>
            </a:r>
          </a:p>
          <a:p>
            <a:r>
              <a:rPr lang="en-US" baseline="0" dirty="0"/>
              <a:t>Static and Animated Heatmaps</a:t>
            </a:r>
          </a:p>
          <a:p>
            <a:r>
              <a:rPr lang="en-US" baseline="0" dirty="0"/>
              <a:t>Choropleth</a:t>
            </a:r>
          </a:p>
          <a:p>
            <a:r>
              <a:rPr lang="en-US" baseline="0" dirty="0"/>
              <a:t>Animation bivariate/multivariate</a:t>
            </a:r>
          </a:p>
          <a:p>
            <a:r>
              <a:rPr lang="en-US" baseline="0" dirty="0"/>
              <a:t>Symbolize</a:t>
            </a:r>
          </a:p>
          <a:p>
            <a:r>
              <a:rPr lang="en-US" baseline="0" dirty="0"/>
              <a:t>Pan and zoom</a:t>
            </a:r>
          </a:p>
          <a:p>
            <a:r>
              <a:rPr lang="en-US" baseline="0" dirty="0"/>
              <a:t>Filter search</a:t>
            </a:r>
          </a:p>
          <a:p>
            <a:r>
              <a:rPr lang="en-US" baseline="0" dirty="0"/>
              <a:t>Mobile support</a:t>
            </a:r>
          </a:p>
          <a:p>
            <a:r>
              <a:rPr lang="en-US" baseline="0" dirty="0"/>
              <a:t>Location aware</a:t>
            </a:r>
          </a:p>
          <a:p>
            <a:r>
              <a:rPr lang="en-US" baseline="0" dirty="0"/>
              <a:t>Drag and drop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Demonstration</a:t>
            </a:r>
            <a:r>
              <a:rPr lang="en-US" baseline="0" dirty="0"/>
              <a:t> of </a:t>
            </a:r>
            <a:r>
              <a:rPr lang="en-US" dirty="0"/>
              <a:t>interactive</a:t>
            </a:r>
            <a:r>
              <a:rPr lang="en-US" baseline="0" dirty="0"/>
              <a:t> map using this technology</a:t>
            </a:r>
          </a:p>
          <a:p>
            <a:r>
              <a:rPr lang="en-US" baseline="0" dirty="0"/>
              <a:t>We go live.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3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9D5C-51E9-423D-A083-E90E86B291DE}" type="datetime1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3954-4586-4BB1-9973-12CEDCE7CDD7}" type="datetime1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CF8F-3E17-413F-AFC4-05020F72385C}" type="datetime1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DDF3-8C18-4CE6-8ADC-6C2FF9DBE25F}" type="datetime1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0067-11BA-4E67-B6E8-B0336FB9C7B6}" type="datetime1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B2E6-CAF4-4495-AB52-9B35108C19F9}" type="datetime1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89C0-EB16-44E5-A5B1-A1B10960B978}" type="datetime1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96F-4D0B-49F8-8BE5-138B6CC13E67}" type="datetime1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B68D-E501-483E-BADF-2895D77A8688}" type="datetime1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5BD6D78B-E062-4240-8D8D-DB25DFCBEE8A}" type="datetime1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5867400"/>
            <a:ext cx="304800" cy="59595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18120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Can you Mash-up Carto?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522277"/>
            <a:ext cx="2024047" cy="90838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224158"/>
            <a:ext cx="3276600" cy="1107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88433"/>
            <a:ext cx="4313208" cy="11430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15000"/>
            <a:ext cx="3442137" cy="11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515600" cy="114522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53" y="538632"/>
            <a:ext cx="202404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3276600" y="29718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31917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810000" y="3788710"/>
            <a:ext cx="6437026" cy="807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2"/>
                </a:solidFill>
              </a:rPr>
              <a:t> in a nutshell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800600"/>
            <a:ext cx="5314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Presented by Erin Miller &amp; Heye Horlings</a:t>
            </a:r>
          </a:p>
          <a:p>
            <a:pPr algn="r"/>
            <a:r>
              <a:rPr lang="en-US" dirty="0">
                <a:solidFill>
                  <a:schemeClr val="bg2"/>
                </a:solidFill>
              </a:rPr>
              <a:t>GEO 244 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</a:t>
            </a:r>
            <a:r>
              <a:rPr lang="en-US" dirty="0">
                <a:solidFill>
                  <a:schemeClr val="bg2"/>
                </a:solidFill>
              </a:rPr>
              <a:t> Spring 2017</a:t>
            </a:r>
          </a:p>
          <a:p>
            <a:pPr algn="r"/>
            <a:r>
              <a:rPr lang="en-US" dirty="0">
                <a:solidFill>
                  <a:schemeClr val="bg2"/>
                </a:solidFill>
              </a:rPr>
              <a:t>Professor Christina </a:t>
            </a:r>
            <a:r>
              <a:rPr lang="en-US" dirty="0" err="1">
                <a:solidFill>
                  <a:schemeClr val="bg2"/>
                </a:solidFill>
              </a:rPr>
              <a:t>Friedle</a:t>
            </a:r>
            <a:r>
              <a:rPr lang="en-US" dirty="0">
                <a:solidFill>
                  <a:schemeClr val="bg2"/>
                </a:solidFill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3527771"/>
            <a:ext cx="3642360" cy="163467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91487" y="4694064"/>
            <a:ext cx="6437026" cy="80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2"/>
                </a:solidFill>
              </a:rPr>
              <a:t>www.carto.com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97169" y="823726"/>
            <a:ext cx="45720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What is                </a:t>
            </a:r>
            <a:r>
              <a:rPr lang="en-US" dirty="0"/>
              <a:t>?</a:t>
            </a:r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844062" y="1752600"/>
            <a:ext cx="10515600" cy="3505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itle 9"/>
          <p:cNvSpPr txBox="1">
            <a:spLocks/>
          </p:cNvSpPr>
          <p:nvPr/>
        </p:nvSpPr>
        <p:spPr>
          <a:xfrm>
            <a:off x="762000" y="1785396"/>
            <a:ext cx="10515600" cy="426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Spatial Mapping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Data Visualization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SaaS Cloud 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Carto free platform or DIY Open Source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“Freemium” Tiered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Owned by </a:t>
            </a:r>
            <a:r>
              <a:rPr lang="en-US" dirty="0" err="1">
                <a:solidFill>
                  <a:schemeClr val="tx1"/>
                </a:solidFill>
              </a:rPr>
              <a:t>Vizzuality</a:t>
            </a:r>
            <a:r>
              <a:rPr lang="en-US" dirty="0">
                <a:solidFill>
                  <a:schemeClr val="tx1"/>
                </a:solidFill>
              </a:rPr>
              <a:t> in Spain, with UK and US offices. 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369" y="846141"/>
            <a:ext cx="2024047" cy="90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49" y="400480"/>
            <a:ext cx="5916951" cy="327334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7807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0" y="533400"/>
            <a:ext cx="2024047" cy="9083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0880" y="718668"/>
            <a:ext cx="10515600" cy="1145224"/>
          </a:xfrm>
        </p:spPr>
        <p:txBody>
          <a:bodyPr>
            <a:normAutofit/>
          </a:bodyPr>
          <a:lstStyle/>
          <a:p>
            <a:r>
              <a:rPr lang="en-US" sz="4800" dirty="0"/>
              <a:t>Technology Categories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924800" cy="2517775"/>
          </a:xfrm>
        </p:spPr>
        <p:txBody>
          <a:bodyPr>
            <a:normAutofit/>
          </a:bodyPr>
          <a:lstStyle/>
          <a:p>
            <a:r>
              <a:rPr lang="en-US" sz="3200" dirty="0"/>
              <a:t>Library</a:t>
            </a:r>
          </a:p>
          <a:p>
            <a:r>
              <a:rPr lang="en-US" sz="3200" dirty="0"/>
              <a:t>Application Program Interface (API)</a:t>
            </a:r>
          </a:p>
          <a:p>
            <a:r>
              <a:rPr lang="en-US" sz="3200" dirty="0"/>
              <a:t>Data/Tile Creation </a:t>
            </a:r>
          </a:p>
        </p:txBody>
      </p:sp>
    </p:spTree>
    <p:extLst>
      <p:ext uri="{BB962C8B-B14F-4D97-AF65-F5344CB8AC3E}">
        <p14:creationId xmlns:p14="http://schemas.microsoft.com/office/powerpoint/2010/main" val="3387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879152"/>
            <a:ext cx="10515600" cy="824550"/>
          </a:xfrm>
        </p:spPr>
        <p:txBody>
          <a:bodyPr>
            <a:normAutofit/>
          </a:bodyPr>
          <a:lstStyle/>
          <a:p>
            <a:r>
              <a:rPr lang="en-US" sz="4800" dirty="0"/>
              <a:t>Overview of Tools Offered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280" y="2057400"/>
            <a:ext cx="10515600" cy="34280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Carto Builder </a:t>
            </a:r>
          </a:p>
          <a:p>
            <a:r>
              <a:rPr lang="en-US" sz="2800" dirty="0"/>
              <a:t>Tool is basic </a:t>
            </a:r>
          </a:p>
          <a:p>
            <a:r>
              <a:rPr lang="en-US" sz="2800" dirty="0"/>
              <a:t>Connect to multiple sources of data and links</a:t>
            </a:r>
          </a:p>
          <a:p>
            <a:r>
              <a:rPr lang="en-US" sz="2800" dirty="0"/>
              <a:t>WGS 84 projection or one of your choice </a:t>
            </a:r>
            <a:endParaRPr lang="en-US" sz="2800" dirty="0" smtClean="0"/>
          </a:p>
          <a:p>
            <a:r>
              <a:rPr lang="en-US" sz="2800" dirty="0" smtClean="0"/>
              <a:t>Drag and Drop</a:t>
            </a:r>
            <a:endParaRPr lang="en-US" sz="2800" dirty="0"/>
          </a:p>
          <a:p>
            <a:r>
              <a:rPr lang="en-US" sz="2800" dirty="0"/>
              <a:t>Provides common functions and analytics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such as those found in Google Maps, ESRI, Leaflet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41621"/>
            <a:ext cx="202404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9429"/>
            <a:ext cx="7162800" cy="952500"/>
          </a:xfrm>
        </p:spPr>
        <p:txBody>
          <a:bodyPr>
            <a:normAutofit/>
          </a:bodyPr>
          <a:lstStyle/>
          <a:p>
            <a:r>
              <a:rPr lang="en-US" sz="4800" dirty="0"/>
              <a:t>Programing Languages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762000" y="2057400"/>
            <a:ext cx="9296400" cy="33528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HTML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CSS (own version is CARTOCSS)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JAVASCRIPT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483546"/>
            <a:ext cx="202404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Much Documentation?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553" y="457200"/>
            <a:ext cx="2024047" cy="908383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193952"/>
              </p:ext>
            </p:extLst>
          </p:nvPr>
        </p:nvGraphicFramePr>
        <p:xfrm>
          <a:off x="838200" y="1825625"/>
          <a:ext cx="10515600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CARTO .js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SQL API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Maps API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Import API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Data Service API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Data Observatory API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Carto CSS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Torque.JS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Mobile SDK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Carto Enterprise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Carto Editor FAQ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Tips and Tricks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CARTO Editor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5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653" y="773097"/>
            <a:ext cx="2024047" cy="90838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628952"/>
            <a:ext cx="10515600" cy="881398"/>
          </a:xfrm>
        </p:spPr>
        <p:txBody>
          <a:bodyPr>
            <a:normAutofit/>
          </a:bodyPr>
          <a:lstStyle/>
          <a:p>
            <a:r>
              <a:rPr lang="en-US" sz="4800" dirty="0"/>
              <a:t>Functionality Included…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454050"/>
              </p:ext>
            </p:extLst>
          </p:nvPr>
        </p:nvGraphicFramePr>
        <p:xfrm>
          <a:off x="838200" y="1706880"/>
          <a:ext cx="10515600" cy="47773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4138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Export/Import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Basemap styling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506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Map vs. Imagery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Vector overlays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506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Tile rendering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Static and Animated Heatmaps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506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Choropleth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Animation bivariate/multivariate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506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Symbolize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Pan and zoom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506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Filter search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Mobile support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3506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Location aware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Drag and drop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0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8186753" cy="5105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Demo Time!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>
                <a:hlinkClick r:id="rId3"/>
              </a:rPr>
              <a:t>www.carto.com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953" y="533400"/>
            <a:ext cx="202404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577</Words>
  <Application>Microsoft Office PowerPoint</Application>
  <PresentationFormat>Widescreen</PresentationFormat>
  <Paragraphs>169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</vt:lpstr>
      <vt:lpstr>CITY SKETCH 16X9</vt:lpstr>
      <vt:lpstr>°</vt:lpstr>
      <vt:lpstr>PowerPoint Presentation</vt:lpstr>
      <vt:lpstr>What is                ?</vt:lpstr>
      <vt:lpstr>Technology Categories </vt:lpstr>
      <vt:lpstr>Overview of Tools Offered</vt:lpstr>
      <vt:lpstr>Programing Languages </vt:lpstr>
      <vt:lpstr>How Much Documentation?</vt:lpstr>
      <vt:lpstr>Functionality Included…</vt:lpstr>
      <vt:lpstr>Demo Time!  www.carto.com    </vt:lpstr>
      <vt:lpstr>Can you Mash-up Carto?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2015-08-30T18:21:50Z</dcterms:created>
  <dcterms:modified xsi:type="dcterms:W3CDTF">2017-04-27T15:23:22Z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